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2" r:id="rId4"/>
    <p:sldId id="260" r:id="rId5"/>
    <p:sldId id="263" r:id="rId6"/>
    <p:sldId id="261" r:id="rId7"/>
    <p:sldId id="265" r:id="rId8"/>
    <p:sldId id="271" r:id="rId9"/>
    <p:sldId id="267" r:id="rId10"/>
    <p:sldId id="268" r:id="rId11"/>
    <p:sldId id="269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87A9"/>
    <a:srgbClr val="5F5F5F"/>
    <a:srgbClr val="F8F8F8"/>
    <a:srgbClr val="556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0957-54E9-4D5D-B557-487DDD656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23098-D75C-4152-8810-F91120E67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D0C26-AD2D-4717-8713-A3356C70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FA510-2371-4B3B-877C-C3291673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3A9A9-3F3B-4F41-9008-80091C51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CB55-804B-46F0-8A4A-5D54FFAB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BC58B-E9E3-41CC-8485-93C9D875D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4C5-8FC7-47BB-B693-1315AC60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503E-AF0A-4756-84AB-F8CD99818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20DD6-4755-4D8E-BC6D-CD7E6F9E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28FED4-F094-47CD-A447-AF7CADB2D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1AE8E-185F-43F7-8525-C7929A518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6EEC0-15FB-428C-9765-45C96C00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91EB1-4AC5-40C4-8B57-541B8E79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08A9F-6B0D-489B-98F9-373E1E7F7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3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2CB8-7D67-4BC2-AC62-BD865102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0FC59-E5A8-46FF-A46E-8F67FC331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D6616-ABB1-434D-9A99-1E3C90D2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9D76F-1D1D-45D8-BB26-D983BC10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E76EE-F72B-460F-BF28-27222D58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72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255A-C58D-4169-BDE9-F2BA5C6C4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E100D-772E-4227-A1E4-2BF65072F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4B4D5-9518-4E35-8E65-5C6F91C3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9FC1-50A7-494E-9368-03461FFE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DEF5C-76EE-48C0-B9F7-AB0C1CC9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40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95F5-8491-494F-84F4-24603A1C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FFACC-DC4B-4162-B5DF-D07D3DC3E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C56A83-B832-4685-A0F3-6D52A3870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423FC-9B5D-4A36-B63F-1BF967BE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28B22-741F-4CC8-93F3-9E56F2D0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18A37-B617-4412-85C3-FDB7998F3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66F0-121A-4572-8A6C-7CD99237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49D81-75CC-4398-8660-D8EB8D9BF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C1871-1429-40C4-9F7E-C89A44AF1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F8F123-CB17-46E9-ABDF-C7C0B3218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F0009-BCE8-48D0-8CF0-28CECD5D7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B21057-9CED-43A1-AAC9-851CEDDD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466A5-BA71-4F57-9C86-22A30AC3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12F6B-6A7C-44A6-98AA-D8A99FC6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08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5E15-16B9-4E6B-9EBF-4610EF5C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2E4BB-4D5D-40C1-A82A-03180126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556F6-E6E7-4575-A1EC-EB7B6E67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5732A-9A5E-41D1-9FCE-1CFDE558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4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ADD68B-07B4-4294-B3B8-913A23CB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04269-4D19-43B1-A14E-6A7D1457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7623-8EAA-42AF-A791-3F251FB9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08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9920-8C4B-45A6-9660-1D7534730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FFAB-F261-4BA8-82A1-80E91325F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7BE6CE-0442-46A8-9179-C047914B5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C2FD7-0C53-4B6F-B6E3-C3E0C977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B5D4D-AF5C-4207-84F9-7717C6621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A23FA-0DA6-4BF1-85D2-3B831B59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1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3328-40C7-417D-BCC3-B20C8FE25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2FEB9-BA32-4CDF-9608-BE1F02A23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FD6CA-32A4-4C2C-B577-D6CB1A76C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F69F0-C70B-4733-8222-E3636E99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A926F-ED99-406D-8D3A-5B9028848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8347D-A61B-4657-8196-CFCB6549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8EABE-218A-448C-99AA-BFCCA305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C7211-8286-42AB-A270-2EDD20934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FCC2B-E918-46DC-8ADA-4B3AB55C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4C5BD-481F-4870-AD5C-399CE25DBCC5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4DD1B-6FDC-435F-832E-0BDB03407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A6B97-C546-44B1-A75B-CBD2DEB5B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E2738-1656-41BC-BC0A-74414BBDA7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6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A84AB4-ABFF-442E-820C-22FC93880D93}"/>
              </a:ext>
            </a:extLst>
          </p:cNvPr>
          <p:cNvSpPr/>
          <p:nvPr/>
        </p:nvSpPr>
        <p:spPr>
          <a:xfrm>
            <a:off x="0" y="5019675"/>
            <a:ext cx="12192000" cy="1828800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422C7-494E-4058-92CA-E557B2F7F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5486399"/>
            <a:ext cx="6438899" cy="914400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rgbClr val="F8F8F8"/>
                </a:solidFill>
                <a:latin typeface="Arial Black" panose="020B0A04020102020204" pitchFamily="34" charset="0"/>
              </a:rPr>
              <a:t>Airline Travel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A832E-C509-4E3C-A6A5-1F0D84DA1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9923" y="5400675"/>
            <a:ext cx="4562465" cy="914400"/>
          </a:xfrm>
        </p:spPr>
        <p:txBody>
          <a:bodyPr anchor="b" anchorCtr="0">
            <a:normAutofit/>
          </a:bodyPr>
          <a:lstStyle/>
          <a:p>
            <a:r>
              <a:rPr lang="en-US" dirty="0">
                <a:solidFill>
                  <a:srgbClr val="F8F8F8"/>
                </a:solidFill>
              </a:rPr>
              <a:t>Presented by Rosa Garcia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D5E54-9583-4D58-8911-9CBB621C5B4C}"/>
              </a:ext>
            </a:extLst>
          </p:cNvPr>
          <p:cNvCxnSpPr/>
          <p:nvPr/>
        </p:nvCxnSpPr>
        <p:spPr>
          <a:xfrm>
            <a:off x="7143749" y="5562600"/>
            <a:ext cx="0" cy="91440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30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2B95-CC48-43A9-885E-C8E2D531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4"/>
            <a:ext cx="10515600" cy="914400"/>
          </a:xfrm>
        </p:spPr>
        <p:txBody>
          <a:bodyPr anchor="b" anchorCtr="0"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3C89-5786-4C97-AE71-8475FCAA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7360"/>
            <a:ext cx="10515600" cy="3840480"/>
          </a:xfrm>
        </p:spPr>
        <p:txBody>
          <a:bodyPr/>
          <a:lstStyle/>
          <a:p>
            <a:r>
              <a:rPr lang="en-US" dirty="0"/>
              <a:t>Communication between programs / tables</a:t>
            </a:r>
          </a:p>
          <a:p>
            <a:pPr lvl="1"/>
            <a:r>
              <a:rPr lang="en-US" dirty="0"/>
              <a:t>Understanding system errors</a:t>
            </a:r>
          </a:p>
          <a:p>
            <a:r>
              <a:rPr lang="en-US" dirty="0"/>
              <a:t>Implementing testing</a:t>
            </a:r>
          </a:p>
          <a:p>
            <a:r>
              <a:rPr lang="en-US" dirty="0"/>
              <a:t>Understanding the project specifications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C1D14-769E-4C34-B221-4F20ED49434E}"/>
              </a:ext>
            </a:extLst>
          </p:cNvPr>
          <p:cNvCxnSpPr/>
          <p:nvPr/>
        </p:nvCxnSpPr>
        <p:spPr>
          <a:xfrm>
            <a:off x="822960" y="1402080"/>
            <a:ext cx="105156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clouds in the sky&#10;&#10;Description automatically generated">
            <a:extLst>
              <a:ext uri="{FF2B5EF4-FFF2-40B4-BE49-F238E27FC236}">
                <a16:creationId xmlns:a16="http://schemas.microsoft.com/office/drawing/2014/main" id="{B3AFBECE-4956-482C-8B6C-AE5020BDA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6" b="40166"/>
          <a:stretch/>
        </p:blipFill>
        <p:spPr>
          <a:xfrm>
            <a:off x="0" y="5928360"/>
            <a:ext cx="12192000" cy="9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24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2B95-CC48-43A9-885E-C8E2D531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4"/>
            <a:ext cx="10515600" cy="914400"/>
          </a:xfrm>
        </p:spPr>
        <p:txBody>
          <a:bodyPr anchor="b" anchorCtr="0"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3C89-5786-4C97-AE71-8475FCAA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7360"/>
            <a:ext cx="10515600" cy="3840480"/>
          </a:xfrm>
        </p:spPr>
        <p:txBody>
          <a:bodyPr/>
          <a:lstStyle/>
          <a:p>
            <a:r>
              <a:rPr lang="en-US" dirty="0"/>
              <a:t>Finish writing the tests for all methods</a:t>
            </a:r>
          </a:p>
          <a:p>
            <a:r>
              <a:rPr lang="en-US" dirty="0"/>
              <a:t>Add more exceptions</a:t>
            </a:r>
            <a:r>
              <a:rPr lang="en-US"/>
              <a:t>/validations </a:t>
            </a:r>
            <a:r>
              <a:rPr lang="en-US" dirty="0"/>
              <a:t>to prevent user error</a:t>
            </a:r>
          </a:p>
          <a:p>
            <a:r>
              <a:rPr lang="en-US" dirty="0"/>
              <a:t>Combining all 3 tables</a:t>
            </a:r>
          </a:p>
          <a:p>
            <a:r>
              <a:rPr lang="en-US" dirty="0"/>
              <a:t>Integrating more tables for data retrieval</a:t>
            </a:r>
          </a:p>
          <a:p>
            <a:r>
              <a:rPr lang="en-US" dirty="0"/>
              <a:t>Using BigDecimal instead of double for the price calculation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C1D14-769E-4C34-B221-4F20ED49434E}"/>
              </a:ext>
            </a:extLst>
          </p:cNvPr>
          <p:cNvCxnSpPr/>
          <p:nvPr/>
        </p:nvCxnSpPr>
        <p:spPr>
          <a:xfrm>
            <a:off x="822960" y="1402080"/>
            <a:ext cx="105156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clouds in the sky&#10;&#10;Description automatically generated">
            <a:extLst>
              <a:ext uri="{FF2B5EF4-FFF2-40B4-BE49-F238E27FC236}">
                <a16:creationId xmlns:a16="http://schemas.microsoft.com/office/drawing/2014/main" id="{B3AFBECE-4956-482C-8B6C-AE5020BDA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6" b="40166"/>
          <a:stretch/>
        </p:blipFill>
        <p:spPr>
          <a:xfrm>
            <a:off x="0" y="5928360"/>
            <a:ext cx="12192000" cy="9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67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2B95-CC48-43A9-885E-C8E2D531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4"/>
            <a:ext cx="10515600" cy="914400"/>
          </a:xfrm>
        </p:spPr>
        <p:txBody>
          <a:bodyPr anchor="b" anchorCtr="0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3C89-5786-4C97-AE71-8475FCAA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7360"/>
            <a:ext cx="10515600" cy="3840480"/>
          </a:xfrm>
        </p:spPr>
        <p:txBody>
          <a:bodyPr/>
          <a:lstStyle/>
          <a:p>
            <a:pPr marL="0" indent="0" algn="ctr">
              <a:buNone/>
            </a:pPr>
            <a:endParaRPr lang="en-US" sz="7200" dirty="0"/>
          </a:p>
          <a:p>
            <a:pPr marL="0" indent="0" algn="ctr">
              <a:buNone/>
            </a:pPr>
            <a:r>
              <a:rPr lang="en-US" sz="7200" b="1" dirty="0"/>
              <a:t>Questions?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C1D14-769E-4C34-B221-4F20ED49434E}"/>
              </a:ext>
            </a:extLst>
          </p:cNvPr>
          <p:cNvCxnSpPr/>
          <p:nvPr/>
        </p:nvCxnSpPr>
        <p:spPr>
          <a:xfrm>
            <a:off x="822960" y="1402080"/>
            <a:ext cx="105156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clouds in the sky&#10;&#10;Description automatically generated">
            <a:extLst>
              <a:ext uri="{FF2B5EF4-FFF2-40B4-BE49-F238E27FC236}">
                <a16:creationId xmlns:a16="http://schemas.microsoft.com/office/drawing/2014/main" id="{B3AFBECE-4956-482C-8B6C-AE5020BDA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6" b="40166"/>
          <a:stretch/>
        </p:blipFill>
        <p:spPr>
          <a:xfrm>
            <a:off x="0" y="5928360"/>
            <a:ext cx="12192000" cy="9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1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2B95-CC48-43A9-885E-C8E2D531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4"/>
            <a:ext cx="10515600" cy="914400"/>
          </a:xfrm>
        </p:spPr>
        <p:txBody>
          <a:bodyPr anchor="b" anchorCtr="0"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3C89-5786-4C97-AE71-8475FCAA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7360"/>
            <a:ext cx="10515600" cy="3840480"/>
          </a:xfrm>
        </p:spPr>
        <p:txBody>
          <a:bodyPr/>
          <a:lstStyle/>
          <a:p>
            <a:r>
              <a:rPr lang="en-US" dirty="0"/>
              <a:t>Client &amp; Scenario</a:t>
            </a:r>
          </a:p>
          <a:p>
            <a:pPr lvl="1"/>
            <a:r>
              <a:rPr lang="en-US" dirty="0"/>
              <a:t>Airlines &amp; Airports</a:t>
            </a:r>
          </a:p>
          <a:p>
            <a:pPr lvl="1"/>
            <a:r>
              <a:rPr lang="en-US" dirty="0"/>
              <a:t>Flights</a:t>
            </a:r>
          </a:p>
          <a:p>
            <a:pPr lvl="1"/>
            <a:r>
              <a:rPr lang="en-US" dirty="0"/>
              <a:t>Flight Price Calculation</a:t>
            </a:r>
          </a:p>
          <a:p>
            <a:r>
              <a:rPr lang="en-US" dirty="0"/>
              <a:t>Project Structure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Future Improvements</a:t>
            </a:r>
          </a:p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C1D14-769E-4C34-B221-4F20ED49434E}"/>
              </a:ext>
            </a:extLst>
          </p:cNvPr>
          <p:cNvCxnSpPr/>
          <p:nvPr/>
        </p:nvCxnSpPr>
        <p:spPr>
          <a:xfrm>
            <a:off x="822960" y="1402080"/>
            <a:ext cx="105156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clouds in the sky&#10;&#10;Description automatically generated">
            <a:extLst>
              <a:ext uri="{FF2B5EF4-FFF2-40B4-BE49-F238E27FC236}">
                <a16:creationId xmlns:a16="http://schemas.microsoft.com/office/drawing/2014/main" id="{B3AFBECE-4956-482C-8B6C-AE5020BDA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6" b="40166"/>
          <a:stretch/>
        </p:blipFill>
        <p:spPr>
          <a:xfrm>
            <a:off x="0" y="5928360"/>
            <a:ext cx="12192000" cy="9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30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AFFC-B532-4A6B-A092-233E3FDD6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640079"/>
            <a:ext cx="5486400" cy="914400"/>
          </a:xfrm>
        </p:spPr>
        <p:txBody>
          <a:bodyPr/>
          <a:lstStyle/>
          <a:p>
            <a:r>
              <a:rPr lang="en-US" dirty="0"/>
              <a:t>Client &amp; Scenario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E5B3D6-F15F-43BE-897C-9807968D8A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r="32685"/>
          <a:stretch/>
        </p:blipFill>
        <p:spPr>
          <a:xfrm>
            <a:off x="0" y="0"/>
            <a:ext cx="5257800" cy="6858000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3D200-F027-4EA4-8462-4E4181D87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35040" y="1828800"/>
            <a:ext cx="5486400" cy="4572000"/>
          </a:xfrm>
        </p:spPr>
        <p:txBody>
          <a:bodyPr>
            <a:normAutofit/>
          </a:bodyPr>
          <a:lstStyle/>
          <a:p>
            <a:r>
              <a:rPr lang="en-US" sz="1800" dirty="0"/>
              <a:t>The client partners with 5 major domestic airlines and wants a digital flight information system.</a:t>
            </a:r>
          </a:p>
          <a:p>
            <a:endParaRPr lang="en-US" sz="1800" dirty="0"/>
          </a:p>
          <a:p>
            <a:r>
              <a:rPr lang="en-US" sz="1800" b="1" dirty="0"/>
              <a:t>New system should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 new airlines, delete airlines, and retrieve airline information (link to airports)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Add new flights, delete flights, and retrieve flight information (link to airlines and airports)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Retrieve all airport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Calculate flight prices based on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Calculate the cheapest or shortest flight between two airports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Retrieve all flight information associated with a specific airline at a specific airport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461A5D-519B-4392-B28A-44F7FCF2136E}"/>
              </a:ext>
            </a:extLst>
          </p:cNvPr>
          <p:cNvCxnSpPr/>
          <p:nvPr/>
        </p:nvCxnSpPr>
        <p:spPr>
          <a:xfrm>
            <a:off x="6035040" y="1645920"/>
            <a:ext cx="54864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03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E5B3D6-F15F-43BE-897C-9807968D8A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356" t="1" r="20221" b="-110"/>
          <a:stretch/>
        </p:blipFill>
        <p:spPr>
          <a:xfrm>
            <a:off x="7315200" y="0"/>
            <a:ext cx="4876800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394FBD-085E-4C9A-AD77-89FD466C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40079"/>
            <a:ext cx="5486400" cy="914400"/>
          </a:xfrm>
        </p:spPr>
        <p:txBody>
          <a:bodyPr/>
          <a:lstStyle/>
          <a:p>
            <a:r>
              <a:rPr lang="en-US" dirty="0"/>
              <a:t>Airlines &amp; Airports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E0BCAA6-A018-4DB3-9034-7E4D0B9C1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60" y="1828800"/>
            <a:ext cx="54864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5 Major Domestic Airlines and 12 Airport Hubs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Alaska</a:t>
            </a:r>
          </a:p>
          <a:p>
            <a:pPr marL="742950" lvl="1" indent="-285750">
              <a:buFont typeface="Arial" panose="020B0604020202020204" pitchFamily="34" charset="0"/>
              <a:buChar char="▫"/>
            </a:pPr>
            <a:r>
              <a:rPr lang="en-US" sz="1600" dirty="0"/>
              <a:t>SEA, SFO, LAX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American</a:t>
            </a:r>
          </a:p>
          <a:p>
            <a:pPr marL="742950" lvl="1" indent="-285750">
              <a:buFont typeface="Arial" panose="020B0604020202020204" pitchFamily="34" charset="0"/>
              <a:buChar char="▫"/>
            </a:pPr>
            <a:r>
              <a:rPr lang="en-US" sz="1600" dirty="0">
                <a:solidFill>
                  <a:srgbClr val="0070C0"/>
                </a:solidFill>
              </a:rPr>
              <a:t>DCA</a:t>
            </a:r>
            <a:r>
              <a:rPr lang="en-US" sz="1600" dirty="0"/>
              <a:t>, DFW, JFK, ORD, </a:t>
            </a:r>
            <a:r>
              <a:rPr lang="en-US" sz="1600" dirty="0">
                <a:solidFill>
                  <a:srgbClr val="0070C0"/>
                </a:solidFill>
              </a:rPr>
              <a:t>PHL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70C0"/>
                </a:solidFill>
              </a:rPr>
              <a:t>PHX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Delta</a:t>
            </a:r>
          </a:p>
          <a:p>
            <a:pPr marL="742950" lvl="1" indent="-285750">
              <a:buFont typeface="Arial" panose="020B0604020202020204" pitchFamily="34" charset="0"/>
              <a:buChar char="▫"/>
            </a:pPr>
            <a:r>
              <a:rPr lang="en-US" sz="1600" dirty="0">
                <a:solidFill>
                  <a:srgbClr val="0070C0"/>
                </a:solidFill>
              </a:rPr>
              <a:t>ATL</a:t>
            </a:r>
            <a:r>
              <a:rPr lang="en-US" sz="1600" dirty="0"/>
              <a:t>, LAX, JFK, 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Spirit</a:t>
            </a:r>
          </a:p>
          <a:p>
            <a:pPr marL="742950" lvl="1" indent="-285750">
              <a:buFont typeface="Arial" panose="020B0604020202020204" pitchFamily="34" charset="0"/>
              <a:buChar char="▫"/>
            </a:pPr>
            <a:r>
              <a:rPr lang="en-US" sz="1600" dirty="0"/>
              <a:t>ORD, DFW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United</a:t>
            </a:r>
          </a:p>
          <a:p>
            <a:pPr marL="742950" lvl="1" indent="-285750">
              <a:buFont typeface="Arial" panose="020B0604020202020204" pitchFamily="34" charset="0"/>
              <a:buChar char="▫"/>
            </a:pPr>
            <a:r>
              <a:rPr lang="en-US" sz="1600" dirty="0">
                <a:solidFill>
                  <a:srgbClr val="0070C0"/>
                </a:solidFill>
              </a:rPr>
              <a:t>DEN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70C0"/>
                </a:solidFill>
              </a:rPr>
              <a:t>IAH</a:t>
            </a:r>
            <a:r>
              <a:rPr lang="en-US" sz="1600" dirty="0"/>
              <a:t>, LAX, ORD, SFO</a:t>
            </a:r>
          </a:p>
          <a:p>
            <a:endParaRPr lang="en-US" sz="1800" dirty="0"/>
          </a:p>
          <a:p>
            <a:r>
              <a:rPr lang="en-US" sz="1800" dirty="0"/>
              <a:t>Destinations: Seattle, San Francisco, Los Angeles, </a:t>
            </a:r>
            <a:r>
              <a:rPr lang="en-US" sz="1800" dirty="0">
                <a:solidFill>
                  <a:srgbClr val="0070C0"/>
                </a:solidFill>
              </a:rPr>
              <a:t>Washington DC</a:t>
            </a:r>
            <a:r>
              <a:rPr lang="en-US" sz="1800" dirty="0"/>
              <a:t>, Dallas-Fort Worth, New York City, Chicago, </a:t>
            </a:r>
            <a:r>
              <a:rPr lang="en-US" sz="1800" dirty="0">
                <a:solidFill>
                  <a:srgbClr val="0070C0"/>
                </a:solidFill>
              </a:rPr>
              <a:t>Philadelphia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Phoenix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Atlanta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Denver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70C0"/>
                </a:solidFill>
              </a:rPr>
              <a:t>Houston</a:t>
            </a:r>
          </a:p>
          <a:p>
            <a:endParaRPr lang="en-US" sz="1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0DFB88-39FE-4A88-879B-16D2871FE275}"/>
              </a:ext>
            </a:extLst>
          </p:cNvPr>
          <p:cNvCxnSpPr/>
          <p:nvPr/>
        </p:nvCxnSpPr>
        <p:spPr>
          <a:xfrm>
            <a:off x="822960" y="1645920"/>
            <a:ext cx="54864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9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AFFC-B532-4A6B-A092-233E3FDD6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0" y="640079"/>
            <a:ext cx="5486400" cy="914400"/>
          </a:xfrm>
        </p:spPr>
        <p:txBody>
          <a:bodyPr/>
          <a:lstStyle/>
          <a:p>
            <a:r>
              <a:rPr lang="en-US" dirty="0"/>
              <a:t>Flights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E5B3D6-F15F-43BE-897C-9807968D8A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9" r="16418"/>
          <a:stretch/>
        </p:blipFill>
        <p:spPr>
          <a:xfrm>
            <a:off x="0" y="0"/>
            <a:ext cx="5486400" cy="6858000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3D200-F027-4EA4-8462-4E4181D87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35040" y="1828800"/>
            <a:ext cx="5486400" cy="4572000"/>
          </a:xfrm>
        </p:spPr>
        <p:txBody>
          <a:bodyPr>
            <a:normAutofit/>
          </a:bodyPr>
          <a:lstStyle/>
          <a:p>
            <a:r>
              <a:rPr lang="en-US" sz="1800" dirty="0"/>
              <a:t>There are, on average, </a:t>
            </a:r>
            <a:r>
              <a:rPr lang="en-US" sz="1800" u="sng" dirty="0"/>
              <a:t>30</a:t>
            </a:r>
            <a:r>
              <a:rPr lang="en-US" sz="1800" dirty="0"/>
              <a:t> flights daily that use a combination of airports and airlines.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Alaska: 4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American: 9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Delta: 7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Spirit: 2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United: 8 Flights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example, Alaska has the following flights:</a:t>
            </a:r>
          </a:p>
          <a:p>
            <a:pPr marL="742950" lvl="1" indent="-285750">
              <a:buFont typeface="Arial" panose="020B0604020202020204" pitchFamily="34" charset="0"/>
              <a:buChar char="▫"/>
            </a:pPr>
            <a:r>
              <a:rPr lang="en-US" sz="1600" dirty="0"/>
              <a:t>SEA to SFO </a:t>
            </a:r>
          </a:p>
          <a:p>
            <a:pPr marL="742950" lvl="1" indent="-285750">
              <a:buFont typeface="Arial" panose="020B0604020202020204" pitchFamily="34" charset="0"/>
              <a:buChar char="▫"/>
            </a:pPr>
            <a:r>
              <a:rPr lang="en-US" sz="1600" dirty="0"/>
              <a:t>SFO to SEA </a:t>
            </a:r>
          </a:p>
          <a:p>
            <a:pPr marL="742950" lvl="1" indent="-285750">
              <a:buFont typeface="Arial" panose="020B0604020202020204" pitchFamily="34" charset="0"/>
              <a:buChar char="▫"/>
            </a:pPr>
            <a:r>
              <a:rPr lang="en-US" sz="1600" dirty="0"/>
              <a:t>LAX to SEA</a:t>
            </a:r>
          </a:p>
          <a:p>
            <a:pPr marL="742950" lvl="1" indent="-285750">
              <a:buFont typeface="Arial" panose="020B0604020202020204" pitchFamily="34" charset="0"/>
              <a:buChar char="▫"/>
            </a:pPr>
            <a:r>
              <a:rPr lang="en-US" sz="1600" dirty="0"/>
              <a:t>LAX to SFO to SEA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461A5D-519B-4392-B28A-44F7FCF2136E}"/>
              </a:ext>
            </a:extLst>
          </p:cNvPr>
          <p:cNvCxnSpPr/>
          <p:nvPr/>
        </p:nvCxnSpPr>
        <p:spPr>
          <a:xfrm>
            <a:off x="6035040" y="1645920"/>
            <a:ext cx="54864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04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bus, car, indoor, train&#10;&#10;Description automatically generated">
            <a:extLst>
              <a:ext uri="{FF2B5EF4-FFF2-40B4-BE49-F238E27FC236}">
                <a16:creationId xmlns:a16="http://schemas.microsoft.com/office/drawing/2014/main" id="{29E5B3D6-F15F-43BE-897C-9807968D8A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3" r="25560"/>
          <a:stretch/>
        </p:blipFill>
        <p:spPr>
          <a:xfrm>
            <a:off x="7012305" y="1"/>
            <a:ext cx="5168033" cy="68580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24919B-F3E8-4436-BBC4-D5E174AB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40079"/>
            <a:ext cx="5486400" cy="640080"/>
          </a:xfrm>
        </p:spPr>
        <p:txBody>
          <a:bodyPr/>
          <a:lstStyle/>
          <a:p>
            <a:r>
              <a:rPr lang="en-US" dirty="0"/>
              <a:t>Flight Price Calculation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50BCA5-E33F-4CA3-8382-AE44F34F2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960" y="1739900"/>
            <a:ext cx="5486400" cy="4572000"/>
          </a:xfrm>
        </p:spPr>
        <p:txBody>
          <a:bodyPr>
            <a:normAutofit/>
          </a:bodyPr>
          <a:lstStyle/>
          <a:p>
            <a:r>
              <a:rPr lang="en-US" sz="1800" dirty="0"/>
              <a:t>Each flight varies in price based on distance, airline, and time </a:t>
            </a:r>
          </a:p>
          <a:p>
            <a:r>
              <a:rPr lang="en-US" sz="1800" b="1" dirty="0"/>
              <a:t>     price = (airline rate x distance x 50) / time</a:t>
            </a:r>
          </a:p>
          <a:p>
            <a:endParaRPr lang="en-US" sz="1800" b="1" dirty="0"/>
          </a:p>
          <a:p>
            <a:r>
              <a:rPr lang="en-US" sz="1800" b="1" dirty="0">
                <a:solidFill>
                  <a:srgbClr val="0070C0"/>
                </a:solidFill>
              </a:rPr>
              <a:t>Spirit</a:t>
            </a:r>
            <a:r>
              <a:rPr lang="en-US" sz="1800" dirty="0"/>
              <a:t> has a rate of 0.85</a:t>
            </a:r>
          </a:p>
          <a:p>
            <a:r>
              <a:rPr lang="en-US" sz="1800" dirty="0"/>
              <a:t>     DFW to ORD | 800 miles | 105 m | </a:t>
            </a:r>
            <a:r>
              <a:rPr lang="en-US" sz="1800" dirty="0">
                <a:highlight>
                  <a:srgbClr val="FFFF00"/>
                </a:highlight>
              </a:rPr>
              <a:t>$323.81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American</a:t>
            </a:r>
            <a:r>
              <a:rPr lang="en-US" sz="1800" dirty="0"/>
              <a:t> has a rate of 1.0</a:t>
            </a:r>
          </a:p>
          <a:p>
            <a:r>
              <a:rPr lang="en-US" sz="1800" dirty="0"/>
              <a:t>     DFW to ORD | 800 miles | 105 m | </a:t>
            </a:r>
            <a:r>
              <a:rPr lang="en-US" sz="1800" dirty="0">
                <a:highlight>
                  <a:srgbClr val="FFFF00"/>
                </a:highlight>
              </a:rPr>
              <a:t>$380.95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</a:endParaRPr>
          </a:p>
          <a:p>
            <a:r>
              <a:rPr lang="en-US" sz="1800" dirty="0"/>
              <a:t>Each stop adds 45 minutes to the total travel time which reduces price</a:t>
            </a:r>
          </a:p>
          <a:p>
            <a:r>
              <a:rPr lang="en-US" sz="1800" dirty="0"/>
              <a:t>ORD to LAX | 1740 miles | 225 m | </a:t>
            </a:r>
            <a:r>
              <a:rPr lang="en-US" sz="1800" dirty="0">
                <a:highlight>
                  <a:srgbClr val="FFFF00"/>
                </a:highlight>
              </a:rPr>
              <a:t>$406.00</a:t>
            </a:r>
          </a:p>
          <a:p>
            <a:r>
              <a:rPr lang="en-US" sz="1800" dirty="0"/>
              <a:t>ORD to DEN to LAX | 1740 miles | 285 m | </a:t>
            </a:r>
            <a:r>
              <a:rPr lang="en-US" sz="1800" dirty="0">
                <a:highlight>
                  <a:srgbClr val="FFFF00"/>
                </a:highlight>
              </a:rPr>
              <a:t>$320.53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6CC0DB-12FE-44A2-B54B-206B5F70A2C3}"/>
              </a:ext>
            </a:extLst>
          </p:cNvPr>
          <p:cNvCxnSpPr/>
          <p:nvPr/>
        </p:nvCxnSpPr>
        <p:spPr>
          <a:xfrm>
            <a:off x="822960" y="1463040"/>
            <a:ext cx="54864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511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2B95-CC48-43A9-885E-C8E2D531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4"/>
            <a:ext cx="10515600" cy="914400"/>
          </a:xfrm>
        </p:spPr>
        <p:txBody>
          <a:bodyPr anchor="b" anchorCtr="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3C89-5786-4C97-AE71-8475FCAA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7360"/>
            <a:ext cx="10515600" cy="3840480"/>
          </a:xfrm>
        </p:spPr>
        <p:txBody>
          <a:bodyPr/>
          <a:lstStyle/>
          <a:p>
            <a:r>
              <a:rPr lang="en-US" sz="2400" b="1" dirty="0"/>
              <a:t>3 Data Transfer Objects (DTO)</a:t>
            </a:r>
          </a:p>
          <a:p>
            <a:pPr lvl="1">
              <a:buFont typeface="Arial" panose="020B0604020202020204" pitchFamily="34" charset="0"/>
              <a:buChar char="▫"/>
            </a:pPr>
            <a:r>
              <a:rPr lang="en-US" sz="2000" dirty="0"/>
              <a:t>Airlines, Airports, &amp; Flights w/Tests for Each</a:t>
            </a:r>
          </a:p>
          <a:p>
            <a:r>
              <a:rPr lang="en-US" sz="2400" b="1" dirty="0"/>
              <a:t>3 Data Access Objects (DAO)</a:t>
            </a:r>
          </a:p>
          <a:p>
            <a:pPr lvl="1">
              <a:buFont typeface="Arial" panose="020B0604020202020204" pitchFamily="34" charset="0"/>
              <a:buChar char="▫"/>
            </a:pPr>
            <a:r>
              <a:rPr lang="en-US" sz="2000" dirty="0"/>
              <a:t>Airline Repository, Airport Repository, &amp; Flight Repository w/Tests for Each</a:t>
            </a:r>
          </a:p>
          <a:p>
            <a:r>
              <a:rPr lang="en-US" sz="2400" b="1" dirty="0"/>
              <a:t>3 Service Layers</a:t>
            </a:r>
          </a:p>
          <a:p>
            <a:pPr lvl="1">
              <a:buFont typeface="Arial" panose="020B0604020202020204" pitchFamily="34" charset="0"/>
              <a:buChar char="▫"/>
            </a:pPr>
            <a:r>
              <a:rPr lang="en-US" sz="2000" dirty="0"/>
              <a:t>Airline Service, Airport Service, &amp; Flight Service w/Tests for Each</a:t>
            </a:r>
          </a:p>
          <a:p>
            <a:r>
              <a:rPr lang="en-US" sz="2400" b="1" dirty="0"/>
              <a:t>3 Controllers</a:t>
            </a:r>
          </a:p>
          <a:p>
            <a:pPr lvl="1">
              <a:buFont typeface="Arial" panose="020B0604020202020204" pitchFamily="34" charset="0"/>
              <a:buChar char="▫"/>
            </a:pPr>
            <a:r>
              <a:rPr lang="en-US" sz="2000" dirty="0"/>
              <a:t>Airline Controller, Airport Controller, &amp; Flight Controller w/Tests for Each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C1D14-769E-4C34-B221-4F20ED49434E}"/>
              </a:ext>
            </a:extLst>
          </p:cNvPr>
          <p:cNvCxnSpPr/>
          <p:nvPr/>
        </p:nvCxnSpPr>
        <p:spPr>
          <a:xfrm>
            <a:off x="822960" y="1402080"/>
            <a:ext cx="105156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clouds in the sky&#10;&#10;Description automatically generated">
            <a:extLst>
              <a:ext uri="{FF2B5EF4-FFF2-40B4-BE49-F238E27FC236}">
                <a16:creationId xmlns:a16="http://schemas.microsoft.com/office/drawing/2014/main" id="{B3AFBECE-4956-482C-8B6C-AE5020BDA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6" b="40166"/>
          <a:stretch/>
        </p:blipFill>
        <p:spPr>
          <a:xfrm>
            <a:off x="0" y="5928360"/>
            <a:ext cx="12192000" cy="9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8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2B95-CC48-43A9-885E-C8E2D531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4"/>
            <a:ext cx="10515600" cy="914400"/>
          </a:xfrm>
        </p:spPr>
        <p:txBody>
          <a:bodyPr anchor="b" anchorCtr="0"/>
          <a:lstStyle/>
          <a:p>
            <a:r>
              <a:rPr lang="en-US" dirty="0"/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3C89-5786-4C97-AE71-8475FCAA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7360"/>
            <a:ext cx="5943600" cy="2200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3 Tables</a:t>
            </a:r>
          </a:p>
          <a:p>
            <a:pPr lvl="1">
              <a:buFont typeface="Arial" panose="020B0604020202020204" pitchFamily="34" charset="0"/>
              <a:buChar char="▫"/>
            </a:pPr>
            <a:r>
              <a:rPr lang="en-US" dirty="0"/>
              <a:t>Airlines</a:t>
            </a:r>
          </a:p>
          <a:p>
            <a:pPr lvl="2"/>
            <a:r>
              <a:rPr lang="en-US" sz="1800" b="1" dirty="0"/>
              <a:t>Id</a:t>
            </a:r>
            <a:r>
              <a:rPr lang="en-US" sz="1800" dirty="0"/>
              <a:t>, Name</a:t>
            </a:r>
          </a:p>
          <a:p>
            <a:pPr lvl="1">
              <a:buFont typeface="Arial" panose="020B0604020202020204" pitchFamily="34" charset="0"/>
              <a:buChar char="▫"/>
            </a:pPr>
            <a:endParaRPr lang="en-US" dirty="0"/>
          </a:p>
          <a:p>
            <a:pPr lvl="1">
              <a:buFont typeface="Arial" panose="020B0604020202020204" pitchFamily="34" charset="0"/>
              <a:buChar char="▫"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C1D14-769E-4C34-B221-4F20ED49434E}"/>
              </a:ext>
            </a:extLst>
          </p:cNvPr>
          <p:cNvCxnSpPr/>
          <p:nvPr/>
        </p:nvCxnSpPr>
        <p:spPr>
          <a:xfrm>
            <a:off x="822960" y="1402080"/>
            <a:ext cx="105156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clouds in the sky&#10;&#10;Description automatically generated">
            <a:extLst>
              <a:ext uri="{FF2B5EF4-FFF2-40B4-BE49-F238E27FC236}">
                <a16:creationId xmlns:a16="http://schemas.microsoft.com/office/drawing/2014/main" id="{B3AFBECE-4956-482C-8B6C-AE5020BDA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6" b="40166"/>
          <a:stretch/>
        </p:blipFill>
        <p:spPr>
          <a:xfrm>
            <a:off x="0" y="5928360"/>
            <a:ext cx="12192000" cy="91439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84AF1B-CB1C-4EB5-8AE6-579657451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259692"/>
              </p:ext>
            </p:extLst>
          </p:nvPr>
        </p:nvGraphicFramePr>
        <p:xfrm>
          <a:off x="1567544" y="2944975"/>
          <a:ext cx="1951446" cy="6095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75723">
                  <a:extLst>
                    <a:ext uri="{9D8B030D-6E8A-4147-A177-3AD203B41FA5}">
                      <a16:colId xmlns:a16="http://schemas.microsoft.com/office/drawing/2014/main" val="1177365543"/>
                    </a:ext>
                  </a:extLst>
                </a:gridCol>
                <a:gridCol w="975723">
                  <a:extLst>
                    <a:ext uri="{9D8B030D-6E8A-4147-A177-3AD203B41FA5}">
                      <a16:colId xmlns:a16="http://schemas.microsoft.com/office/drawing/2014/main" val="1823445398"/>
                    </a:ext>
                  </a:extLst>
                </a:gridCol>
              </a:tblGrid>
              <a:tr h="309153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824562"/>
                  </a:ext>
                </a:extLst>
              </a:tr>
              <a:tr h="300445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Alaska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5852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9D4FCD-0726-4A15-9B96-B3361060E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998501"/>
              </p:ext>
            </p:extLst>
          </p:nvPr>
        </p:nvGraphicFramePr>
        <p:xfrm>
          <a:off x="7182032" y="2944975"/>
          <a:ext cx="2679700" cy="5849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7243">
                  <a:extLst>
                    <a:ext uri="{9D8B030D-6E8A-4147-A177-3AD203B41FA5}">
                      <a16:colId xmlns:a16="http://schemas.microsoft.com/office/drawing/2014/main" val="2428618274"/>
                    </a:ext>
                  </a:extLst>
                </a:gridCol>
                <a:gridCol w="892628">
                  <a:extLst>
                    <a:ext uri="{9D8B030D-6E8A-4147-A177-3AD203B41FA5}">
                      <a16:colId xmlns:a16="http://schemas.microsoft.com/office/drawing/2014/main" val="15637826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29932587"/>
                    </a:ext>
                  </a:extLst>
                </a:gridCol>
                <a:gridCol w="664029">
                  <a:extLst>
                    <a:ext uri="{9D8B030D-6E8A-4147-A177-3AD203B41FA5}">
                      <a16:colId xmlns:a16="http://schemas.microsoft.com/office/drawing/2014/main" val="3615394303"/>
                    </a:ext>
                  </a:extLst>
                </a:gridCol>
              </a:tblGrid>
              <a:tr h="281239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airline_id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718113"/>
                  </a:ext>
                </a:extLst>
              </a:tr>
              <a:tr h="303739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24473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0BF71C-775C-43AE-AB05-1F0EE5D34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078614"/>
              </p:ext>
            </p:extLst>
          </p:nvPr>
        </p:nvGraphicFramePr>
        <p:xfrm>
          <a:off x="1567542" y="4747647"/>
          <a:ext cx="9405256" cy="62778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0281">
                  <a:extLst>
                    <a:ext uri="{9D8B030D-6E8A-4147-A177-3AD203B41FA5}">
                      <a16:colId xmlns:a16="http://schemas.microsoft.com/office/drawing/2014/main" val="2023203427"/>
                    </a:ext>
                  </a:extLst>
                </a:gridCol>
                <a:gridCol w="946502">
                  <a:extLst>
                    <a:ext uri="{9D8B030D-6E8A-4147-A177-3AD203B41FA5}">
                      <a16:colId xmlns:a16="http://schemas.microsoft.com/office/drawing/2014/main" val="107302282"/>
                    </a:ext>
                  </a:extLst>
                </a:gridCol>
                <a:gridCol w="1214329">
                  <a:extLst>
                    <a:ext uri="{9D8B030D-6E8A-4147-A177-3AD203B41FA5}">
                      <a16:colId xmlns:a16="http://schemas.microsoft.com/office/drawing/2014/main" val="1112572466"/>
                    </a:ext>
                  </a:extLst>
                </a:gridCol>
                <a:gridCol w="1157492">
                  <a:extLst>
                    <a:ext uri="{9D8B030D-6E8A-4147-A177-3AD203B41FA5}">
                      <a16:colId xmlns:a16="http://schemas.microsoft.com/office/drawing/2014/main" val="4047691050"/>
                    </a:ext>
                  </a:extLst>
                </a:gridCol>
                <a:gridCol w="846282">
                  <a:extLst>
                    <a:ext uri="{9D8B030D-6E8A-4147-A177-3AD203B41FA5}">
                      <a16:colId xmlns:a16="http://schemas.microsoft.com/office/drawing/2014/main" val="135129991"/>
                    </a:ext>
                  </a:extLst>
                </a:gridCol>
                <a:gridCol w="1540694">
                  <a:extLst>
                    <a:ext uri="{9D8B030D-6E8A-4147-A177-3AD203B41FA5}">
                      <a16:colId xmlns:a16="http://schemas.microsoft.com/office/drawing/2014/main" val="3016202105"/>
                    </a:ext>
                  </a:extLst>
                </a:gridCol>
                <a:gridCol w="1368009">
                  <a:extLst>
                    <a:ext uri="{9D8B030D-6E8A-4147-A177-3AD203B41FA5}">
                      <a16:colId xmlns:a16="http://schemas.microsoft.com/office/drawing/2014/main" val="1979683692"/>
                    </a:ext>
                  </a:extLst>
                </a:gridCol>
                <a:gridCol w="848361">
                  <a:extLst>
                    <a:ext uri="{9D8B030D-6E8A-4147-A177-3AD203B41FA5}">
                      <a16:colId xmlns:a16="http://schemas.microsoft.com/office/drawing/2014/main" val="2564358756"/>
                    </a:ext>
                  </a:extLst>
                </a:gridCol>
                <a:gridCol w="1013306">
                  <a:extLst>
                    <a:ext uri="{9D8B030D-6E8A-4147-A177-3AD203B41FA5}">
                      <a16:colId xmlns:a16="http://schemas.microsoft.com/office/drawing/2014/main" val="257910400"/>
                    </a:ext>
                  </a:extLst>
                </a:gridCol>
              </a:tblGrid>
              <a:tr h="333874">
                <a:tc>
                  <a:txBody>
                    <a:bodyPr/>
                    <a:lstStyle/>
                    <a:p>
                      <a:r>
                        <a:rPr lang="en-US" sz="12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airline_id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airport_name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destination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minutes_traveled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num_of_stops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total_time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53360"/>
                  </a:ext>
                </a:extLst>
              </a:tr>
              <a:tr h="293914">
                <a:tc>
                  <a:txBody>
                    <a:bodyPr/>
                    <a:lstStyle/>
                    <a:p>
                      <a:r>
                        <a:rPr lang="en-US" sz="1200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San Francisco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358.88…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833397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A0251B-9902-49F4-BA90-FDE805B58564}"/>
              </a:ext>
            </a:extLst>
          </p:cNvPr>
          <p:cNvSpPr txBox="1">
            <a:spLocks/>
          </p:cNvSpPr>
          <p:nvPr/>
        </p:nvSpPr>
        <p:spPr>
          <a:xfrm>
            <a:off x="6096000" y="1751195"/>
            <a:ext cx="5242560" cy="2295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lvl="1">
              <a:buFont typeface="Arial" panose="020B0604020202020204" pitchFamily="34" charset="0"/>
              <a:buChar char="▫"/>
            </a:pPr>
            <a:r>
              <a:rPr lang="en-US" dirty="0"/>
              <a:t>Airports (linked to Airlines)</a:t>
            </a:r>
          </a:p>
          <a:p>
            <a:pPr lvl="2"/>
            <a:r>
              <a:rPr lang="en-US" sz="1800" dirty="0"/>
              <a:t>Id, </a:t>
            </a:r>
            <a:r>
              <a:rPr lang="en-US" sz="1800" b="1" dirty="0"/>
              <a:t>Airline Id</a:t>
            </a:r>
            <a:r>
              <a:rPr lang="en-US" sz="1800" dirty="0"/>
              <a:t>, City, Name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1226C3-0036-488C-AE8D-94ABA4F7B185}"/>
              </a:ext>
            </a:extLst>
          </p:cNvPr>
          <p:cNvSpPr txBox="1">
            <a:spLocks/>
          </p:cNvSpPr>
          <p:nvPr/>
        </p:nvSpPr>
        <p:spPr>
          <a:xfrm>
            <a:off x="822960" y="3831770"/>
            <a:ext cx="10515600" cy="9035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▫"/>
            </a:pPr>
            <a:r>
              <a:rPr lang="en-US" dirty="0"/>
              <a:t>Flights (linked to Airlines)</a:t>
            </a:r>
          </a:p>
          <a:p>
            <a:pPr lvl="2"/>
            <a:r>
              <a:rPr lang="en-US" sz="1800" dirty="0"/>
              <a:t>Id, </a:t>
            </a:r>
            <a:r>
              <a:rPr lang="en-US" sz="1800" b="1" dirty="0"/>
              <a:t>Airline Id</a:t>
            </a:r>
            <a:r>
              <a:rPr lang="en-US" sz="1800" dirty="0"/>
              <a:t>, Airport Name, Destination, Distance, Minutes Traveled, Number of Stops, Price, Total Time</a:t>
            </a:r>
          </a:p>
        </p:txBody>
      </p:sp>
    </p:spTree>
    <p:extLst>
      <p:ext uri="{BB962C8B-B14F-4D97-AF65-F5344CB8AC3E}">
        <p14:creationId xmlns:p14="http://schemas.microsoft.com/office/powerpoint/2010/main" val="228748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2B95-CC48-43A9-885E-C8E2D531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65124"/>
            <a:ext cx="10515600" cy="914400"/>
          </a:xfrm>
        </p:spPr>
        <p:txBody>
          <a:bodyPr anchor="b" anchorCtr="0"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3C89-5786-4C97-AE71-8475FCAA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37360"/>
            <a:ext cx="10515600" cy="38404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CRUD operations for Airlines, Airports, and Flights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Ability to search/retrieve by multiple factors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Ability to sort flight results based on price or time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Automatic price calculation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8C1D14-769E-4C34-B221-4F20ED49434E}"/>
              </a:ext>
            </a:extLst>
          </p:cNvPr>
          <p:cNvCxnSpPr/>
          <p:nvPr/>
        </p:nvCxnSpPr>
        <p:spPr>
          <a:xfrm>
            <a:off x="822960" y="1402080"/>
            <a:ext cx="10515600" cy="0"/>
          </a:xfrm>
          <a:prstGeom prst="line">
            <a:avLst/>
          </a:prstGeom>
          <a:ln w="25400">
            <a:solidFill>
              <a:srgbClr val="698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oup of clouds in the sky&#10;&#10;Description automatically generated">
            <a:extLst>
              <a:ext uri="{FF2B5EF4-FFF2-40B4-BE49-F238E27FC236}">
                <a16:creationId xmlns:a16="http://schemas.microsoft.com/office/drawing/2014/main" id="{B3AFBECE-4956-482C-8B6C-AE5020BDA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6" b="40166"/>
          <a:stretch/>
        </p:blipFill>
        <p:spPr>
          <a:xfrm>
            <a:off x="0" y="5928360"/>
            <a:ext cx="12192000" cy="9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38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617</Words>
  <Application>Microsoft Office PowerPoint</Application>
  <PresentationFormat>Widescreen</PresentationFormat>
  <Paragraphs>126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Wingdings</vt:lpstr>
      <vt:lpstr>Office Theme</vt:lpstr>
      <vt:lpstr>Airline Travel</vt:lpstr>
      <vt:lpstr>Overview</vt:lpstr>
      <vt:lpstr>Client &amp; Scenario</vt:lpstr>
      <vt:lpstr>Airlines &amp; Airports</vt:lpstr>
      <vt:lpstr>Flights</vt:lpstr>
      <vt:lpstr>Flight Price Calculation</vt:lpstr>
      <vt:lpstr>Project Structure</vt:lpstr>
      <vt:lpstr>Project Structure</vt:lpstr>
      <vt:lpstr>Results</vt:lpstr>
      <vt:lpstr>Challenges</vt:lpstr>
      <vt:lpstr>Future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 Rollo</dc:creator>
  <cp:lastModifiedBy>Rosa Rollo</cp:lastModifiedBy>
  <cp:revision>39</cp:revision>
  <dcterms:created xsi:type="dcterms:W3CDTF">2019-08-05T21:35:59Z</dcterms:created>
  <dcterms:modified xsi:type="dcterms:W3CDTF">2019-08-06T23:18:07Z</dcterms:modified>
</cp:coreProperties>
</file>